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Title Slide</a:t>
            </a:r>
            <a:endParaRPr sz="1200"/>
          </a:p>
          <a:p>
            <a:pPr indent="0" lvl="0" marL="0" rtl="0" algn="l">
              <a:lnSpc>
                <a:spcPct val="115000"/>
              </a:lnSpc>
              <a:spcBef>
                <a:spcPts val="0"/>
              </a:spcBef>
              <a:spcAft>
                <a:spcPts val="0"/>
              </a:spcAft>
              <a:buNone/>
            </a:pPr>
            <a:r>
              <a:rPr lang="en" sz="1200"/>
              <a:t>  * Include the name of the Project and Group Members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f1691e0d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f1691e0d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Data Analysis</a:t>
            </a:r>
            <a:endParaRPr sz="1200"/>
          </a:p>
          <a:p>
            <a:pPr indent="0" lvl="0" marL="0" rtl="0" algn="l">
              <a:lnSpc>
                <a:spcPct val="115000"/>
              </a:lnSpc>
              <a:spcBef>
                <a:spcPts val="0"/>
              </a:spcBef>
              <a:spcAft>
                <a:spcPts val="0"/>
              </a:spcAft>
              <a:buNone/>
            </a:pPr>
            <a:r>
              <a:rPr lang="en" sz="1200"/>
              <a:t>  * Discuss the steps you took to analyze the data and answer each question you asked in your proposal</a:t>
            </a:r>
            <a:endParaRPr sz="1200"/>
          </a:p>
          <a:p>
            <a:pPr indent="0" lvl="0" marL="0" rtl="0" algn="l">
              <a:lnSpc>
                <a:spcPct val="115000"/>
              </a:lnSpc>
              <a:spcBef>
                <a:spcPts val="0"/>
              </a:spcBef>
              <a:spcAft>
                <a:spcPts val="0"/>
              </a:spcAft>
              <a:buNone/>
            </a:pPr>
            <a:r>
              <a:rPr lang="en" sz="1200"/>
              <a:t>	Steps I took - how to make data digestible</a:t>
            </a:r>
            <a:endParaRPr sz="1200"/>
          </a:p>
          <a:p>
            <a:pPr indent="0" lvl="0" marL="0" rtl="0" algn="l">
              <a:lnSpc>
                <a:spcPct val="115000"/>
              </a:lnSpc>
              <a:spcBef>
                <a:spcPts val="0"/>
              </a:spcBef>
              <a:spcAft>
                <a:spcPts val="0"/>
              </a:spcAft>
              <a:buNone/>
            </a:pPr>
            <a:r>
              <a:rPr lang="en" sz="1200"/>
              <a:t>	Came to conclusion that best method would be to categorize or group by county</a:t>
            </a:r>
            <a:endParaRPr sz="1200"/>
          </a:p>
          <a:p>
            <a:pPr indent="0" lvl="0" marL="0" rtl="0" algn="l">
              <a:lnSpc>
                <a:spcPct val="115000"/>
              </a:lnSpc>
              <a:spcBef>
                <a:spcPts val="0"/>
              </a:spcBef>
              <a:spcAft>
                <a:spcPts val="0"/>
              </a:spcAft>
              <a:buNone/>
            </a:pPr>
            <a:r>
              <a:rPr lang="en" sz="1200"/>
              <a:t>	Combined all census tracts per county to create one mean/median for income, percent pov, and diabetes diagnosis percentages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Used those summary stats to create scatter plots</a:t>
            </a:r>
            <a:endParaRPr sz="1200"/>
          </a:p>
          <a:p>
            <a:pPr indent="0" lvl="0" marL="0" rtl="0" algn="l">
              <a:lnSpc>
                <a:spcPct val="115000"/>
              </a:lnSpc>
              <a:spcBef>
                <a:spcPts val="0"/>
              </a:spcBef>
              <a:spcAft>
                <a:spcPts val="0"/>
              </a:spcAft>
              <a:buNone/>
            </a:pPr>
            <a:r>
              <a:rPr lang="en" sz="1200"/>
              <a:t>  * Present and discuss interesting figures developed during analysis, ideally with the help of Jupyter Notebook</a:t>
            </a:r>
            <a:endParaRPr sz="12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e3b5bf6b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e3b5bf6b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scatterplot shows the relationship between percent poverty and diabetes diagnosis percentages by county</a:t>
            </a:r>
            <a:endParaRPr/>
          </a:p>
          <a:p>
            <a:pPr indent="0" lvl="0" marL="0" rtl="0" algn="l">
              <a:spcBef>
                <a:spcPts val="0"/>
              </a:spcBef>
              <a:spcAft>
                <a:spcPts val="0"/>
              </a:spcAft>
              <a:buNone/>
            </a:pPr>
            <a:r>
              <a:rPr lang="en"/>
              <a:t>There is a positive correlation between the two - as percent poverty increases, the percent diabetes diagnosis value increases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scatterplot shows the relationship between median household income and percent diabetes diagnosis. The two are inversely related as would be expected. As income increases, percent diagnosis decreases. It can be speculated that this can be due to several factors, but access to healthy, more expensive  food is the first thing that comes to mind with this particular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 argument that can be made in regards to using median versus mean in regards to household income. Due to the outliers and the potential for said outliers to scew the mean in a way that would make the analysis potentially deceptive, I went with the median. I did end up doing the mean as well and the the trend as well as the correlation coefficient were very similar.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 findings of the analysis done, it would appear that income does have an impact on diabetes diagnosis in the state Colorado. I would have liked to have broken the data down into income brackets of high low and medium categories and done a risk analysis on each income bracket created- but lacked the time to do so.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e3b5bf6be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e3b5bf6be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Data Analysis</a:t>
            </a:r>
            <a:endParaRPr sz="1200"/>
          </a:p>
          <a:p>
            <a:pPr indent="0" lvl="0" marL="0" rtl="0" algn="l">
              <a:lnSpc>
                <a:spcPct val="115000"/>
              </a:lnSpc>
              <a:spcBef>
                <a:spcPts val="0"/>
              </a:spcBef>
              <a:spcAft>
                <a:spcPts val="0"/>
              </a:spcAft>
              <a:buNone/>
            </a:pPr>
            <a:r>
              <a:rPr lang="en" sz="1200"/>
              <a:t>  * Discuss the steps you took to analyze the data and answer each question you asked in your proposal</a:t>
            </a:r>
            <a:endParaRPr sz="1200"/>
          </a:p>
          <a:p>
            <a:pPr indent="0" lvl="0" marL="0" rtl="0" algn="l">
              <a:lnSpc>
                <a:spcPct val="115000"/>
              </a:lnSpc>
              <a:spcBef>
                <a:spcPts val="0"/>
              </a:spcBef>
              <a:spcAft>
                <a:spcPts val="0"/>
              </a:spcAft>
              <a:buNone/>
            </a:pPr>
            <a:r>
              <a:rPr lang="en" sz="1200"/>
              <a:t>	Steps I took - how to make data digestible</a:t>
            </a:r>
            <a:endParaRPr sz="1200"/>
          </a:p>
          <a:p>
            <a:pPr indent="0" lvl="0" marL="0" rtl="0" algn="l">
              <a:lnSpc>
                <a:spcPct val="115000"/>
              </a:lnSpc>
              <a:spcBef>
                <a:spcPts val="0"/>
              </a:spcBef>
              <a:spcAft>
                <a:spcPts val="0"/>
              </a:spcAft>
              <a:buNone/>
            </a:pPr>
            <a:r>
              <a:rPr lang="en" sz="1200"/>
              <a:t>	Came to conclusion that best method would be to categorize or group by county</a:t>
            </a:r>
            <a:endParaRPr sz="1200"/>
          </a:p>
          <a:p>
            <a:pPr indent="0" lvl="0" marL="0" rtl="0" algn="l">
              <a:lnSpc>
                <a:spcPct val="115000"/>
              </a:lnSpc>
              <a:spcBef>
                <a:spcPts val="0"/>
              </a:spcBef>
              <a:spcAft>
                <a:spcPts val="0"/>
              </a:spcAft>
              <a:buNone/>
            </a:pPr>
            <a:r>
              <a:rPr lang="en" sz="1200"/>
              <a:t>	Combined all census tracts per county to create one mean/median for income, percent pov, and diabetes diagnosis percentages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Used those summary stats to create scatter plots</a:t>
            </a:r>
            <a:endParaRPr sz="1200"/>
          </a:p>
          <a:p>
            <a:pPr indent="0" lvl="0" marL="0" rtl="0" algn="l">
              <a:lnSpc>
                <a:spcPct val="115000"/>
              </a:lnSpc>
              <a:spcBef>
                <a:spcPts val="0"/>
              </a:spcBef>
              <a:spcAft>
                <a:spcPts val="0"/>
              </a:spcAft>
              <a:buNone/>
            </a:pPr>
            <a:r>
              <a:rPr lang="en" sz="1200"/>
              <a:t>  * Present and discuss interesting figures developed during analysis, ideally with the help of Jupyter Notebook</a:t>
            </a:r>
            <a:endParaRPr sz="1200"/>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f1277e6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f1277e6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 Post Mortem</a:t>
            </a:r>
            <a:endParaRPr sz="1200"/>
          </a:p>
          <a:p>
            <a:pPr indent="0" lvl="0" marL="0" rtl="0" algn="l">
              <a:lnSpc>
                <a:spcPct val="115000"/>
              </a:lnSpc>
              <a:spcBef>
                <a:spcPts val="0"/>
              </a:spcBef>
              <a:spcAft>
                <a:spcPts val="0"/>
              </a:spcAft>
              <a:buNone/>
            </a:pPr>
            <a:r>
              <a:rPr lang="en" sz="1200"/>
              <a:t>  * Discuss any difficulties that arose, and how you dealt with them</a:t>
            </a:r>
            <a:endParaRPr sz="1200"/>
          </a:p>
          <a:p>
            <a:pPr indent="0" lvl="0" marL="0" rtl="0" algn="l">
              <a:lnSpc>
                <a:spcPct val="115000"/>
              </a:lnSpc>
              <a:spcBef>
                <a:spcPts val="0"/>
              </a:spcBef>
              <a:spcAft>
                <a:spcPts val="0"/>
              </a:spcAft>
              <a:buNone/>
            </a:pPr>
            <a:r>
              <a:rPr lang="en" sz="1200"/>
              <a:t>  * Discuss any additional questions that came up, but which you didn't have time to answer: What would you research next, if you had two more weeks?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 Questions</a:t>
            </a:r>
            <a:endParaRPr sz="1200"/>
          </a:p>
          <a:p>
            <a:pPr indent="0" lvl="0" marL="0" rtl="0" algn="l">
              <a:lnSpc>
                <a:spcPct val="115000"/>
              </a:lnSpc>
              <a:spcBef>
                <a:spcPts val="0"/>
              </a:spcBef>
              <a:spcAft>
                <a:spcPts val="0"/>
              </a:spcAft>
              <a:buNone/>
            </a:pPr>
            <a:r>
              <a:rPr lang="en" sz="1200"/>
              <a:t>  * Open-floor Q&amp;A with the audience</a:t>
            </a: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f1277e6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f1277e6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Motivation &amp; Summary Slide</a:t>
            </a:r>
            <a:endParaRPr sz="1200"/>
          </a:p>
          <a:p>
            <a:pPr indent="0" lvl="0" marL="0" rtl="0" algn="l">
              <a:lnSpc>
                <a:spcPct val="115000"/>
              </a:lnSpc>
              <a:spcBef>
                <a:spcPts val="0"/>
              </a:spcBef>
              <a:spcAft>
                <a:spcPts val="0"/>
              </a:spcAft>
              <a:buNone/>
            </a:pPr>
            <a:r>
              <a:rPr lang="en" sz="1200"/>
              <a:t>  * Define the core message or hypothesis of your project.==</a:t>
            </a:r>
            <a:endParaRPr sz="1200"/>
          </a:p>
          <a:p>
            <a:pPr indent="0" lvl="0" marL="0" rtl="0" algn="l">
              <a:lnSpc>
                <a:spcPct val="115000"/>
              </a:lnSpc>
              <a:spcBef>
                <a:spcPts val="0"/>
              </a:spcBef>
              <a:spcAft>
                <a:spcPts val="0"/>
              </a:spcAft>
              <a:buNone/>
            </a:pPr>
            <a:r>
              <a:rPr lang="en" sz="1200"/>
              <a:t>  * Describe the questions you asked, and _why_ you asked them==</a:t>
            </a:r>
            <a:endParaRPr sz="1200"/>
          </a:p>
          <a:p>
            <a:pPr indent="0" lvl="0" marL="0" rtl="0" algn="l">
              <a:lnSpc>
                <a:spcPct val="115000"/>
              </a:lnSpc>
              <a:spcBef>
                <a:spcPts val="0"/>
              </a:spcBef>
              <a:spcAft>
                <a:spcPts val="0"/>
              </a:spcAft>
              <a:buNone/>
            </a:pPr>
            <a:r>
              <a:rPr lang="en" sz="1200"/>
              <a:t>  * Describe whether you were able to answer these questions to your satisfaction, and briefly summarize your findings==</a:t>
            </a:r>
            <a:endParaRPr sz="1200"/>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f1277e6b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f1277e6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Questions &amp; Data</a:t>
            </a:r>
            <a:endParaRPr sz="1200"/>
          </a:p>
          <a:p>
            <a:pPr indent="0" lvl="0" marL="0" rtl="0" algn="l">
              <a:lnSpc>
                <a:spcPct val="115000"/>
              </a:lnSpc>
              <a:spcBef>
                <a:spcPts val="0"/>
              </a:spcBef>
              <a:spcAft>
                <a:spcPts val="0"/>
              </a:spcAft>
              <a:buNone/>
            </a:pPr>
            <a:r>
              <a:rPr lang="en" sz="1200"/>
              <a:t>  * Elaborate on the questions you asked, describing what kinds of data you needed to answer them, and where you found it</a:t>
            </a:r>
            <a:endParaRPr sz="1200"/>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f1277e6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f1277e6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t>
            </a:r>
            <a:endParaRPr sz="1200"/>
          </a:p>
          <a:p>
            <a:pPr indent="0" lvl="0" marL="0" rtl="0" algn="l">
              <a:lnSpc>
                <a:spcPct val="115000"/>
              </a:lnSpc>
              <a:spcBef>
                <a:spcPts val="0"/>
              </a:spcBef>
              <a:spcAft>
                <a:spcPts val="0"/>
              </a:spcAft>
              <a:buNone/>
            </a:pPr>
            <a:r>
              <a:rPr lang="en" sz="1200"/>
              <a:t>Data Cleanup &amp; Exploration</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  * Describe the exploration and cleanup process</a:t>
            </a:r>
            <a:endParaRPr sz="1200"/>
          </a:p>
          <a:p>
            <a:pPr indent="0" lvl="0" marL="0" rtl="0" algn="l">
              <a:lnSpc>
                <a:spcPct val="115000"/>
              </a:lnSpc>
              <a:spcBef>
                <a:spcPts val="0"/>
              </a:spcBef>
              <a:spcAft>
                <a:spcPts val="0"/>
              </a:spcAft>
              <a:buNone/>
            </a:pPr>
            <a:r>
              <a:rPr lang="en" sz="1200"/>
              <a:t>  * Discuss insights you had while exploring the data that you didn't anticipate</a:t>
            </a:r>
            <a:endParaRPr sz="1200"/>
          </a:p>
          <a:p>
            <a:pPr indent="0" lvl="0" marL="0" rtl="0" algn="l">
              <a:lnSpc>
                <a:spcPct val="115000"/>
              </a:lnSpc>
              <a:spcBef>
                <a:spcPts val="0"/>
              </a:spcBef>
              <a:spcAft>
                <a:spcPts val="0"/>
              </a:spcAft>
              <a:buNone/>
            </a:pPr>
            <a:r>
              <a:rPr lang="en" sz="1200"/>
              <a:t>  * Discuss any problems that arose after exploring the data, and how you resolved them</a:t>
            </a:r>
            <a:endParaRPr sz="1200"/>
          </a:p>
          <a:p>
            <a:pPr indent="0" lvl="0" marL="0" rtl="0" algn="l">
              <a:lnSpc>
                <a:spcPct val="115000"/>
              </a:lnSpc>
              <a:spcBef>
                <a:spcPts val="0"/>
              </a:spcBef>
              <a:spcAft>
                <a:spcPts val="0"/>
              </a:spcAft>
              <a:buNone/>
            </a:pPr>
            <a:r>
              <a:rPr lang="en" sz="1200"/>
              <a:t>  * Present and discuss interesting figures developed during exploration, ideally with the help of Jupyter Notebook</a:t>
            </a:r>
            <a:endParaRPr sz="12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e3b5bf6b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e3b5bf6b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e3b5bf6b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e3b5bf6b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e3b5bf6be_3_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e3b5bf6be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e3b5bf6b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e3b5bf6b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f1277e6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f1277e6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 Data Analysis</a:t>
            </a:r>
            <a:endParaRPr sz="1200"/>
          </a:p>
          <a:p>
            <a:pPr indent="0" lvl="0" marL="0" rtl="0" algn="l">
              <a:lnSpc>
                <a:spcPct val="115000"/>
              </a:lnSpc>
              <a:spcBef>
                <a:spcPts val="0"/>
              </a:spcBef>
              <a:spcAft>
                <a:spcPts val="0"/>
              </a:spcAft>
              <a:buNone/>
            </a:pPr>
            <a:r>
              <a:rPr lang="en" sz="1200"/>
              <a:t>  * Discuss the steps you took to analyze the data and answer each question you asked in your proposal</a:t>
            </a:r>
            <a:endParaRPr sz="1200"/>
          </a:p>
          <a:p>
            <a:pPr indent="0" lvl="0" marL="0" rtl="0" algn="l">
              <a:lnSpc>
                <a:spcPct val="115000"/>
              </a:lnSpc>
              <a:spcBef>
                <a:spcPts val="0"/>
              </a:spcBef>
              <a:spcAft>
                <a:spcPts val="0"/>
              </a:spcAft>
              <a:buNone/>
            </a:pPr>
            <a:r>
              <a:rPr lang="en" sz="1200"/>
              <a:t>  * Present and discuss interesting figures developed during analysis, ideally with the help of Jupyter Notebook</a:t>
            </a:r>
            <a:endParaRPr sz="12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Diabetes Demographics </a:t>
            </a:r>
            <a:endParaRPr/>
          </a:p>
          <a:p>
            <a:pPr indent="0" lvl="0" marL="0" rtl="0" algn="ctr">
              <a:spcBef>
                <a:spcPts val="0"/>
              </a:spcBef>
              <a:spcAft>
                <a:spcPts val="0"/>
              </a:spcAft>
              <a:buNone/>
            </a:pPr>
            <a:r>
              <a:rPr lang="en"/>
              <a:t>in Colorado</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Liz Eli, Jay Spears, Ryan Eberle, Mary Casey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181475"/>
            <a:ext cx="8520600" cy="83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t>Does income and the rates of poverty have an impact on the rates of diabetes per County in the state of Colorado?</a:t>
            </a:r>
            <a:endParaRPr sz="1500"/>
          </a:p>
          <a:p>
            <a:pPr indent="0" lvl="0" marL="0" rtl="0" algn="l">
              <a:spcBef>
                <a:spcPts val="1200"/>
              </a:spcBef>
              <a:spcAft>
                <a:spcPts val="0"/>
              </a:spcAft>
              <a:buNone/>
            </a:pPr>
            <a:r>
              <a:t/>
            </a:r>
            <a:endParaRPr>
              <a:solidFill>
                <a:srgbClr val="FFFFFF"/>
              </a:solidFill>
            </a:endParaRPr>
          </a:p>
          <a:p>
            <a:pPr indent="0" lvl="0" marL="0" rtl="0" algn="l">
              <a:spcBef>
                <a:spcPts val="0"/>
              </a:spcBef>
              <a:spcAft>
                <a:spcPts val="0"/>
              </a:spcAft>
              <a:buNone/>
            </a:pPr>
            <a:r>
              <a:t/>
            </a:r>
            <a:endParaRPr/>
          </a:p>
        </p:txBody>
      </p:sp>
      <p:sp>
        <p:nvSpPr>
          <p:cNvPr id="122" name="Google Shape;122;p22"/>
          <p:cNvSpPr txBox="1"/>
          <p:nvPr>
            <p:ph idx="1" type="body"/>
          </p:nvPr>
        </p:nvSpPr>
        <p:spPr>
          <a:xfrm>
            <a:off x="311700" y="1139400"/>
            <a:ext cx="5500200" cy="3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Approach:</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Group by county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Create summary dataframes for</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Mean Household Income</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Diabetes Percent Diagnosis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Percent Poverty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Scatterplots </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Mean Household Income vs Diabetes Percent Diagnosis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Percent Poverty vs Diabetes Percent Diagnosis</a:t>
            </a:r>
            <a:endParaRPr>
              <a:solidFill>
                <a:srgbClr val="FFFFFF"/>
              </a:solidFill>
            </a:endParaRPr>
          </a:p>
        </p:txBody>
      </p:sp>
      <p:pic>
        <p:nvPicPr>
          <p:cNvPr id="123" name="Google Shape;123;p22"/>
          <p:cNvPicPr preferRelativeResize="0"/>
          <p:nvPr/>
        </p:nvPicPr>
        <p:blipFill>
          <a:blip r:embed="rId3">
            <a:alphaModFix/>
          </a:blip>
          <a:stretch>
            <a:fillRect/>
          </a:stretch>
        </p:blipFill>
        <p:spPr>
          <a:xfrm>
            <a:off x="4844050" y="1017725"/>
            <a:ext cx="2471151" cy="1647426"/>
          </a:xfrm>
          <a:prstGeom prst="rect">
            <a:avLst/>
          </a:prstGeom>
          <a:noFill/>
          <a:ln>
            <a:noFill/>
          </a:ln>
        </p:spPr>
      </p:pic>
      <p:pic>
        <p:nvPicPr>
          <p:cNvPr id="124" name="Google Shape;124;p22"/>
          <p:cNvPicPr preferRelativeResize="0"/>
          <p:nvPr/>
        </p:nvPicPr>
        <p:blipFill>
          <a:blip r:embed="rId4">
            <a:alphaModFix/>
          </a:blip>
          <a:stretch>
            <a:fillRect/>
          </a:stretch>
        </p:blipFill>
        <p:spPr>
          <a:xfrm>
            <a:off x="6361150" y="2766646"/>
            <a:ext cx="2471152" cy="16457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Scatter Plots and Discussion</a:t>
            </a:r>
            <a:endParaRPr>
              <a:solidFill>
                <a:srgbClr val="FFFFFF"/>
              </a:solidFill>
            </a:endParaRPr>
          </a:p>
          <a:p>
            <a:pPr indent="0" lvl="0" marL="0" rtl="0" algn="l">
              <a:spcBef>
                <a:spcPts val="0"/>
              </a:spcBef>
              <a:spcAft>
                <a:spcPts val="0"/>
              </a:spcAft>
              <a:buNone/>
            </a:pPr>
            <a:r>
              <a:t/>
            </a:r>
            <a:endParaRPr/>
          </a:p>
        </p:txBody>
      </p:sp>
      <p:sp>
        <p:nvSpPr>
          <p:cNvPr id="130" name="Google Shape;130;p23"/>
          <p:cNvSpPr txBox="1"/>
          <p:nvPr/>
        </p:nvSpPr>
        <p:spPr>
          <a:xfrm>
            <a:off x="904925" y="4161700"/>
            <a:ext cx="28479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FFFFF"/>
                </a:solidFill>
                <a:highlight>
                  <a:srgbClr val="434343"/>
                </a:highlight>
              </a:rPr>
              <a:t>The correlation between both factors is 0.53</a:t>
            </a:r>
            <a:endParaRPr sz="1050">
              <a:solidFill>
                <a:srgbClr val="FFFFFF"/>
              </a:solidFill>
              <a:highlight>
                <a:srgbClr val="434343"/>
              </a:highlight>
            </a:endParaRPr>
          </a:p>
          <a:p>
            <a:pPr indent="0" lvl="0" marL="50800" marR="50800" rtl="0" algn="l">
              <a:lnSpc>
                <a:spcPct val="121429"/>
              </a:lnSpc>
              <a:spcBef>
                <a:spcPts val="0"/>
              </a:spcBef>
              <a:spcAft>
                <a:spcPts val="0"/>
              </a:spcAft>
              <a:buNone/>
            </a:pPr>
            <a:r>
              <a:t/>
            </a:r>
            <a:endParaRPr sz="1050">
              <a:solidFill>
                <a:srgbClr val="000000"/>
              </a:solidFill>
              <a:highlight>
                <a:srgbClr val="FFFFFF"/>
              </a:highlight>
            </a:endParaRPr>
          </a:p>
          <a:p>
            <a:pPr indent="0" lvl="0" marL="50800" marR="50800" rtl="0" algn="l">
              <a:lnSpc>
                <a:spcPct val="121429"/>
              </a:lnSpc>
              <a:spcBef>
                <a:spcPts val="0"/>
              </a:spcBef>
              <a:spcAft>
                <a:spcPts val="0"/>
              </a:spcAft>
              <a:buNone/>
            </a:pPr>
            <a:r>
              <a:t/>
            </a:r>
            <a:endParaRPr sz="1050">
              <a:solidFill>
                <a:srgbClr val="000000"/>
              </a:solidFill>
              <a:highlight>
                <a:srgbClr val="FFFFFF"/>
              </a:highlight>
            </a:endParaRPr>
          </a:p>
        </p:txBody>
      </p:sp>
      <p:sp>
        <p:nvSpPr>
          <p:cNvPr id="131" name="Google Shape;131;p23"/>
          <p:cNvSpPr txBox="1"/>
          <p:nvPr/>
        </p:nvSpPr>
        <p:spPr>
          <a:xfrm>
            <a:off x="5119425" y="4161700"/>
            <a:ext cx="28479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FFFFF"/>
                </a:solidFill>
                <a:highlight>
                  <a:srgbClr val="434343"/>
                </a:highlight>
              </a:rPr>
              <a:t>The correlation between both factors is -0.</a:t>
            </a:r>
            <a:r>
              <a:rPr lang="en" sz="1050">
                <a:solidFill>
                  <a:srgbClr val="FFFFFF"/>
                </a:solidFill>
                <a:highlight>
                  <a:srgbClr val="434343"/>
                </a:highlight>
              </a:rPr>
              <a:t>54</a:t>
            </a:r>
            <a:endParaRPr sz="1050">
              <a:solidFill>
                <a:srgbClr val="FFFFFF"/>
              </a:solidFill>
              <a:highlight>
                <a:srgbClr val="434343"/>
              </a:highlight>
            </a:endParaRPr>
          </a:p>
          <a:p>
            <a:pPr indent="0" lvl="0" marL="50800" marR="50800" rtl="0" algn="l">
              <a:lnSpc>
                <a:spcPct val="121429"/>
              </a:lnSpc>
              <a:spcBef>
                <a:spcPts val="0"/>
              </a:spcBef>
              <a:spcAft>
                <a:spcPts val="0"/>
              </a:spcAft>
              <a:buNone/>
            </a:pPr>
            <a:r>
              <a:t/>
            </a:r>
            <a:endParaRPr sz="1050">
              <a:solidFill>
                <a:srgbClr val="000000"/>
              </a:solidFill>
              <a:highlight>
                <a:srgbClr val="FFFFFF"/>
              </a:highlight>
            </a:endParaRPr>
          </a:p>
          <a:p>
            <a:pPr indent="0" lvl="0" marL="50800" marR="50800" rtl="0" algn="l">
              <a:lnSpc>
                <a:spcPct val="121429"/>
              </a:lnSpc>
              <a:spcBef>
                <a:spcPts val="0"/>
              </a:spcBef>
              <a:spcAft>
                <a:spcPts val="0"/>
              </a:spcAft>
              <a:buNone/>
            </a:pPr>
            <a:r>
              <a:t/>
            </a:r>
            <a:endParaRPr sz="1050">
              <a:solidFill>
                <a:srgbClr val="000000"/>
              </a:solidFill>
              <a:highlight>
                <a:srgbClr val="FFFFFF"/>
              </a:highlight>
            </a:endParaRPr>
          </a:p>
        </p:txBody>
      </p:sp>
      <p:pic>
        <p:nvPicPr>
          <p:cNvPr id="132" name="Google Shape;132;p23"/>
          <p:cNvPicPr preferRelativeResize="0"/>
          <p:nvPr/>
        </p:nvPicPr>
        <p:blipFill>
          <a:blip r:embed="rId3">
            <a:alphaModFix/>
          </a:blip>
          <a:stretch>
            <a:fillRect/>
          </a:stretch>
        </p:blipFill>
        <p:spPr>
          <a:xfrm>
            <a:off x="461975" y="1513750"/>
            <a:ext cx="3733800" cy="2492850"/>
          </a:xfrm>
          <a:prstGeom prst="rect">
            <a:avLst/>
          </a:prstGeom>
          <a:noFill/>
          <a:ln>
            <a:noFill/>
          </a:ln>
        </p:spPr>
      </p:pic>
      <p:pic>
        <p:nvPicPr>
          <p:cNvPr id="133" name="Google Shape;133;p23"/>
          <p:cNvPicPr preferRelativeResize="0"/>
          <p:nvPr/>
        </p:nvPicPr>
        <p:blipFill>
          <a:blip r:embed="rId4">
            <a:alphaModFix/>
          </a:blip>
          <a:stretch>
            <a:fillRect/>
          </a:stretch>
        </p:blipFill>
        <p:spPr>
          <a:xfrm>
            <a:off x="4488250" y="1513750"/>
            <a:ext cx="4110244" cy="249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7" name="Shape 137"/>
        <p:cNvGrpSpPr/>
        <p:nvPr/>
      </p:nvGrpSpPr>
      <p:grpSpPr>
        <a:xfrm>
          <a:off x="0" y="0"/>
          <a:ext cx="0" cy="0"/>
          <a:chOff x="0" y="0"/>
          <a:chExt cx="0" cy="0"/>
        </a:xfrm>
      </p:grpSpPr>
      <p:sp>
        <p:nvSpPr>
          <p:cNvPr id="138" name="Google Shape;138;p24"/>
          <p:cNvSpPr txBox="1"/>
          <p:nvPr>
            <p:ph type="title"/>
          </p:nvPr>
        </p:nvSpPr>
        <p:spPr>
          <a:xfrm>
            <a:off x="678500" y="445025"/>
            <a:ext cx="774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Diabetes Hospitalization Rates, Rural vs. Urban</a:t>
            </a:r>
            <a:endParaRPr>
              <a:solidFill>
                <a:srgbClr val="FFFFFF"/>
              </a:solidFill>
            </a:endParaRPr>
          </a:p>
          <a:p>
            <a:pPr indent="0" lvl="0" marL="0" rtl="0" algn="l">
              <a:spcBef>
                <a:spcPts val="0"/>
              </a:spcBef>
              <a:spcAft>
                <a:spcPts val="0"/>
              </a:spcAft>
              <a:buNone/>
            </a:pPr>
            <a:r>
              <a:t/>
            </a:r>
            <a:endParaRPr/>
          </a:p>
        </p:txBody>
      </p:sp>
      <p:pic>
        <p:nvPicPr>
          <p:cNvPr id="139" name="Google Shape;139;p24"/>
          <p:cNvPicPr preferRelativeResize="0"/>
          <p:nvPr/>
        </p:nvPicPr>
        <p:blipFill>
          <a:blip r:embed="rId3">
            <a:alphaModFix/>
          </a:blip>
          <a:stretch>
            <a:fillRect/>
          </a:stretch>
        </p:blipFill>
        <p:spPr>
          <a:xfrm>
            <a:off x="311725" y="1105300"/>
            <a:ext cx="2522525" cy="1681675"/>
          </a:xfrm>
          <a:prstGeom prst="rect">
            <a:avLst/>
          </a:prstGeom>
          <a:noFill/>
          <a:ln>
            <a:noFill/>
          </a:ln>
        </p:spPr>
      </p:pic>
      <p:pic>
        <p:nvPicPr>
          <p:cNvPr id="140" name="Google Shape;140;p24"/>
          <p:cNvPicPr preferRelativeResize="0"/>
          <p:nvPr/>
        </p:nvPicPr>
        <p:blipFill>
          <a:blip r:embed="rId4">
            <a:alphaModFix/>
          </a:blip>
          <a:stretch>
            <a:fillRect/>
          </a:stretch>
        </p:blipFill>
        <p:spPr>
          <a:xfrm>
            <a:off x="3011100" y="1105288"/>
            <a:ext cx="2522525" cy="1681695"/>
          </a:xfrm>
          <a:prstGeom prst="rect">
            <a:avLst/>
          </a:prstGeom>
          <a:noFill/>
          <a:ln>
            <a:noFill/>
          </a:ln>
        </p:spPr>
      </p:pic>
      <p:pic>
        <p:nvPicPr>
          <p:cNvPr id="141" name="Google Shape;141;p24"/>
          <p:cNvPicPr preferRelativeResize="0"/>
          <p:nvPr/>
        </p:nvPicPr>
        <p:blipFill>
          <a:blip r:embed="rId5">
            <a:alphaModFix/>
          </a:blip>
          <a:stretch>
            <a:fillRect/>
          </a:stretch>
        </p:blipFill>
        <p:spPr>
          <a:xfrm>
            <a:off x="3090475" y="3546274"/>
            <a:ext cx="2939175" cy="1469601"/>
          </a:xfrm>
          <a:prstGeom prst="rect">
            <a:avLst/>
          </a:prstGeom>
          <a:noFill/>
          <a:ln>
            <a:noFill/>
          </a:ln>
        </p:spPr>
      </p:pic>
      <p:pic>
        <p:nvPicPr>
          <p:cNvPr id="142" name="Google Shape;142;p24"/>
          <p:cNvPicPr preferRelativeResize="0"/>
          <p:nvPr/>
        </p:nvPicPr>
        <p:blipFill>
          <a:blip r:embed="rId6">
            <a:alphaModFix/>
          </a:blip>
          <a:stretch>
            <a:fillRect/>
          </a:stretch>
        </p:blipFill>
        <p:spPr>
          <a:xfrm>
            <a:off x="6077550" y="3546275"/>
            <a:ext cx="2939175" cy="1469575"/>
          </a:xfrm>
          <a:prstGeom prst="rect">
            <a:avLst/>
          </a:prstGeom>
          <a:noFill/>
          <a:ln>
            <a:noFill/>
          </a:ln>
        </p:spPr>
      </p:pic>
      <p:pic>
        <p:nvPicPr>
          <p:cNvPr id="143" name="Google Shape;143;p24"/>
          <p:cNvPicPr preferRelativeResize="0"/>
          <p:nvPr/>
        </p:nvPicPr>
        <p:blipFill>
          <a:blip r:embed="rId7">
            <a:alphaModFix/>
          </a:blip>
          <a:stretch>
            <a:fillRect/>
          </a:stretch>
        </p:blipFill>
        <p:spPr>
          <a:xfrm>
            <a:off x="103400" y="3546275"/>
            <a:ext cx="2939175" cy="1469600"/>
          </a:xfrm>
          <a:prstGeom prst="rect">
            <a:avLst/>
          </a:prstGeom>
          <a:noFill/>
          <a:ln>
            <a:noFill/>
          </a:ln>
        </p:spPr>
      </p:pic>
      <p:pic>
        <p:nvPicPr>
          <p:cNvPr id="144" name="Google Shape;144;p24"/>
          <p:cNvPicPr preferRelativeResize="0"/>
          <p:nvPr/>
        </p:nvPicPr>
        <p:blipFill>
          <a:blip r:embed="rId8">
            <a:alphaModFix/>
          </a:blip>
          <a:stretch>
            <a:fillRect/>
          </a:stretch>
        </p:blipFill>
        <p:spPr>
          <a:xfrm>
            <a:off x="5710475" y="1074075"/>
            <a:ext cx="2995500" cy="2356937"/>
          </a:xfrm>
          <a:prstGeom prst="rect">
            <a:avLst/>
          </a:prstGeom>
          <a:noFill/>
          <a:ln>
            <a:noFill/>
          </a:ln>
        </p:spPr>
      </p:pic>
      <p:sp>
        <p:nvSpPr>
          <p:cNvPr id="145" name="Google Shape;145;p24"/>
          <p:cNvSpPr txBox="1"/>
          <p:nvPr/>
        </p:nvSpPr>
        <p:spPr>
          <a:xfrm>
            <a:off x="5355075" y="809825"/>
            <a:ext cx="42024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Conclusion</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Future analysis </a:t>
            </a:r>
            <a:r>
              <a:rPr lang="en">
                <a:solidFill>
                  <a:schemeClr val="dk1"/>
                </a:solidFill>
              </a:rPr>
              <a:t>opportunities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 </a:t>
            </a:r>
            <a:r>
              <a:rPr lang="en" sz="1500">
                <a:solidFill>
                  <a:schemeClr val="dk1"/>
                </a:solidFill>
              </a:rPr>
              <a:t>Diabetes rates </a:t>
            </a:r>
            <a:r>
              <a:rPr lang="en" sz="1500">
                <a:solidFill>
                  <a:schemeClr val="dk1"/>
                </a:solidFill>
              </a:rPr>
              <a:t>among</a:t>
            </a:r>
            <a:r>
              <a:rPr lang="en" sz="1500">
                <a:solidFill>
                  <a:schemeClr val="dk1"/>
                </a:solidFill>
              </a:rPr>
              <a:t> families, and income levels</a:t>
            </a:r>
            <a:endParaRPr sz="1500">
              <a:solidFill>
                <a:schemeClr val="dk1"/>
              </a:solidFill>
            </a:endParaRPr>
          </a:p>
          <a:p>
            <a:pPr indent="0" lvl="0" marL="0" rtl="0" algn="l">
              <a:spcBef>
                <a:spcPts val="0"/>
              </a:spcBef>
              <a:spcAft>
                <a:spcPts val="0"/>
              </a:spcAft>
              <a:buNone/>
            </a:pPr>
            <a:r>
              <a:rPr lang="en" sz="1500">
                <a:solidFill>
                  <a:schemeClr val="dk1"/>
                </a:solidFill>
              </a:rPr>
              <a:t>	- Mapping LILA tracts against grocers for better understanding of food security</a:t>
            </a:r>
            <a:endParaRPr sz="1500">
              <a:solidFill>
                <a:schemeClr val="dk1"/>
              </a:solidFill>
            </a:endParaRPr>
          </a:p>
          <a:p>
            <a:pPr indent="0" lvl="0" marL="0" rtl="0" algn="l">
              <a:spcBef>
                <a:spcPts val="0"/>
              </a:spcBef>
              <a:spcAft>
                <a:spcPts val="0"/>
              </a:spcAft>
              <a:buNone/>
            </a:pPr>
            <a:r>
              <a:rPr lang="en" sz="1500">
                <a:solidFill>
                  <a:schemeClr val="dk1"/>
                </a:solidFill>
              </a:rPr>
              <a:t>	- Diabetes rates over a longer time frame for </a:t>
            </a:r>
            <a:r>
              <a:rPr lang="en" sz="1500">
                <a:solidFill>
                  <a:schemeClr val="dk1"/>
                </a:solidFill>
              </a:rPr>
              <a:t>identifying</a:t>
            </a:r>
            <a:r>
              <a:rPr lang="en" sz="1500">
                <a:solidFill>
                  <a:schemeClr val="dk1"/>
                </a:solidFill>
              </a:rPr>
              <a:t> trend</a:t>
            </a:r>
            <a:endParaRPr sz="1500">
              <a:solidFill>
                <a:schemeClr val="dk1"/>
              </a:solidFill>
            </a:endParaRPr>
          </a:p>
          <a:p>
            <a:pPr indent="0" lvl="0" marL="0" rtl="0" algn="l">
              <a:spcBef>
                <a:spcPts val="0"/>
              </a:spcBef>
              <a:spcAft>
                <a:spcPts val="0"/>
              </a:spcAft>
              <a:buNone/>
            </a:pPr>
            <a:r>
              <a:rPr lang="en" sz="1500">
                <a:solidFill>
                  <a:schemeClr val="dk1"/>
                </a:solidFill>
              </a:rPr>
              <a:t>	- Insured rates amongst the diabetic demographic</a:t>
            </a:r>
            <a:endParaRPr sz="1500">
              <a:solidFill>
                <a:schemeClr val="dk1"/>
              </a:solidFill>
            </a:endParaRPr>
          </a:p>
          <a:p>
            <a:pPr indent="0" lvl="0" marL="0" rtl="0" algn="l">
              <a:spcBef>
                <a:spcPts val="0"/>
              </a:spcBef>
              <a:spcAft>
                <a:spcPts val="0"/>
              </a:spcAft>
              <a:buNone/>
            </a:pPr>
            <a:r>
              <a:rPr lang="en">
                <a:solidFill>
                  <a:schemeClr val="dk1"/>
                </a:solidFill>
              </a:rPr>
              <a:t>Issues during analysis:</a:t>
            </a:r>
            <a:endParaRPr>
              <a:solidFill>
                <a:schemeClr val="dk1"/>
              </a:solidFill>
            </a:endParaRPr>
          </a:p>
          <a:p>
            <a:pPr indent="0" lvl="0" marL="0" rtl="0" algn="l">
              <a:spcBef>
                <a:spcPts val="0"/>
              </a:spcBef>
              <a:spcAft>
                <a:spcPts val="0"/>
              </a:spcAft>
              <a:buNone/>
            </a:pPr>
            <a:r>
              <a:rPr lang="en">
                <a:solidFill>
                  <a:schemeClr val="dk1"/>
                </a:solidFill>
              </a:rPr>
              <a:t>	</a:t>
            </a:r>
            <a:r>
              <a:rPr lang="en" sz="1500">
                <a:solidFill>
                  <a:schemeClr val="dk1"/>
                </a:solidFill>
              </a:rPr>
              <a:t>-Data Format errors</a:t>
            </a:r>
            <a:endParaRPr sz="15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Questions?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Summary</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Visualization project of diabetes rates along Age, Income, Food Security, and Urban/Rural settings in the state of Colorado. </a:t>
            </a:r>
            <a:endParaRPr sz="1200">
              <a:solidFill>
                <a:schemeClr val="dk1"/>
              </a:solidFill>
            </a:endParaRPr>
          </a:p>
          <a:p>
            <a:pPr indent="0" lvl="0" marL="0" rtl="0" algn="l">
              <a:spcBef>
                <a:spcPts val="1200"/>
              </a:spcBef>
              <a:spcAft>
                <a:spcPts val="0"/>
              </a:spcAft>
              <a:buNone/>
            </a:pPr>
            <a:r>
              <a:rPr lang="en" sz="1200">
                <a:solidFill>
                  <a:schemeClr val="dk1"/>
                </a:solidFill>
              </a:rPr>
              <a:t>Effectiveness in health awareness programs and education come from a greater understanding of the demographics involved. By </a:t>
            </a:r>
            <a:r>
              <a:rPr lang="en" sz="1200">
                <a:solidFill>
                  <a:schemeClr val="dk1"/>
                </a:solidFill>
              </a:rPr>
              <a:t>identifying</a:t>
            </a:r>
            <a:r>
              <a:rPr lang="en" sz="1200">
                <a:solidFill>
                  <a:schemeClr val="dk1"/>
                </a:solidFill>
              </a:rPr>
              <a:t> these areas within the population, resources can be aimed with greater precision. The growing field of population health is aimed at providing better outcomes at lower costs, by improving the delivery of health services. This approach aims at raising the overall health of a given population, ultimately leading to cost </a:t>
            </a:r>
            <a:r>
              <a:rPr lang="en" sz="1200">
                <a:solidFill>
                  <a:schemeClr val="dk1"/>
                </a:solidFill>
              </a:rPr>
              <a:t>efficiency and more standardized services. </a:t>
            </a:r>
            <a:r>
              <a:rPr lang="en" sz="1200">
                <a:solidFill>
                  <a:schemeClr val="dk1"/>
                </a:solidFill>
              </a:rPr>
              <a:t>  </a:t>
            </a:r>
            <a:endParaRPr sz="1200">
              <a:solidFill>
                <a:schemeClr val="dk1"/>
              </a:solidFill>
            </a:endParaRPr>
          </a:p>
          <a:p>
            <a:pPr indent="0" lvl="0" marL="0" rtl="0" algn="l">
              <a:spcBef>
                <a:spcPts val="1200"/>
              </a:spcBef>
              <a:spcAft>
                <a:spcPts val="0"/>
              </a:spcAft>
              <a:buNone/>
            </a:pPr>
            <a:r>
              <a:rPr lang="en" sz="1200">
                <a:solidFill>
                  <a:schemeClr val="dk1"/>
                </a:solidFill>
              </a:rPr>
              <a:t>By visualizing the demographics of Colorado along age, income, food security, and urban/rural settings as they pertain to diabetes rates, the aim is to identify areas within the state's population that would benefit from allocation of resources and education.</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and Data</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Does age factor with diabetes rates among the population of Colorado? </a:t>
            </a:r>
            <a:endParaRPr sz="1200">
              <a:solidFill>
                <a:schemeClr val="dk1"/>
              </a:solidFill>
            </a:endParaRPr>
          </a:p>
          <a:p>
            <a:pPr indent="0" lvl="0" marL="0" rtl="0" algn="l">
              <a:spcBef>
                <a:spcPts val="1200"/>
              </a:spcBef>
              <a:spcAft>
                <a:spcPts val="0"/>
              </a:spcAft>
              <a:buNone/>
            </a:pPr>
            <a:r>
              <a:rPr lang="en" sz="1200">
                <a:solidFill>
                  <a:schemeClr val="dk1"/>
                </a:solidFill>
              </a:rPr>
              <a:t>Are there diabetic rate differences among the residents of Colorado that reside in either Urban or Rural settings?</a:t>
            </a:r>
            <a:endParaRPr sz="1200">
              <a:solidFill>
                <a:schemeClr val="dk1"/>
              </a:solidFill>
            </a:endParaRPr>
          </a:p>
          <a:p>
            <a:pPr indent="0" lvl="0" marL="0" rtl="0" algn="l">
              <a:spcBef>
                <a:spcPts val="1200"/>
              </a:spcBef>
              <a:spcAft>
                <a:spcPts val="0"/>
              </a:spcAft>
              <a:buNone/>
            </a:pPr>
            <a:r>
              <a:rPr lang="en" sz="1200">
                <a:solidFill>
                  <a:schemeClr val="dk1"/>
                </a:solidFill>
              </a:rPr>
              <a:t>Does income and the rates of poverty have an impact on the rates of diabetes per County in the state of Colorado?</a:t>
            </a:r>
            <a:endParaRPr sz="1200">
              <a:solidFill>
                <a:schemeClr val="dk1"/>
              </a:solidFill>
            </a:endParaRPr>
          </a:p>
          <a:p>
            <a:pPr indent="0" lvl="0" marL="0" rtl="0" algn="l">
              <a:spcBef>
                <a:spcPts val="1200"/>
              </a:spcBef>
              <a:spcAft>
                <a:spcPts val="0"/>
              </a:spcAft>
              <a:buNone/>
            </a:pPr>
            <a:r>
              <a:rPr lang="en" sz="1200">
                <a:solidFill>
                  <a:schemeClr val="dk1"/>
                </a:solidFill>
              </a:rPr>
              <a:t>Do LILA tract designations have an effect on the rates of diabetes in Colorado?</a:t>
            </a:r>
            <a:endParaRPr sz="1200">
              <a:solidFill>
                <a:schemeClr val="dk1"/>
              </a:solidFill>
            </a:endParaRPr>
          </a:p>
          <a:p>
            <a:pPr indent="0" lvl="0" marL="0" rtl="0" algn="l">
              <a:spcBef>
                <a:spcPts val="1200"/>
              </a:spcBef>
              <a:spcAft>
                <a:spcPts val="0"/>
              </a:spcAft>
              <a:buNone/>
            </a:pPr>
            <a:r>
              <a:rPr lang="en" sz="1200">
                <a:solidFill>
                  <a:schemeClr val="dk1"/>
                </a:solidFill>
              </a:rPr>
              <a:t>Data Sources: </a:t>
            </a:r>
            <a:endParaRPr sz="1200">
              <a:solidFill>
                <a:schemeClr val="dk1"/>
              </a:solidFill>
            </a:endParaRPr>
          </a:p>
          <a:p>
            <a:pPr indent="0" lvl="0" marL="0" rtl="0" algn="l">
              <a:spcBef>
                <a:spcPts val="1200"/>
              </a:spcBef>
              <a:spcAft>
                <a:spcPts val="0"/>
              </a:spcAft>
              <a:buNone/>
            </a:pPr>
            <a:r>
              <a:rPr lang="en" sz="1200">
                <a:solidFill>
                  <a:schemeClr val="dk1"/>
                </a:solidFill>
              </a:rPr>
              <a:t>USDA Food Environment Atlas Data for Colorado Census Tracts (2017)/ Diabetes in Adults - CDPHE Community Level Estimates (Census Tracts) (2014-2017)/ Diabetes Hospitalization Rate (Census Tracts) (2013-2017)/ Income/Poverty (Census Tracts) (2014-2017)/ Current Prevalence of Diabetes - Center for Disease Control(2011-2020)/ Educational Attainment (Census Tracts) (2013-2017)/ All resources were accessed from CDPHE Open Data: https//data-cdphe.opendata.arcgis.com/ </a:t>
            </a:r>
            <a:endParaRPr sz="1200">
              <a:solidFill>
                <a:srgbClr val="24292E"/>
              </a:solidFill>
              <a:highlight>
                <a:srgbClr val="FFFFFF"/>
              </a:highlight>
            </a:endParaRPr>
          </a:p>
          <a:p>
            <a:pPr indent="0" lvl="0" marL="0" rtl="0" algn="l">
              <a:spcBef>
                <a:spcPts val="1200"/>
              </a:spcBef>
              <a:spcAft>
                <a:spcPts val="0"/>
              </a:spcAft>
              <a:buNone/>
            </a:pPr>
            <a:r>
              <a:rPr lang="en" sz="1200">
                <a:solidFill>
                  <a:schemeClr val="dk1"/>
                </a:solidFill>
              </a:rPr>
              <a:t>Using the above sources, the data will be visualized across multiple charting methods.</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Cleanup and Exploration</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datasets from Colorado Department of Public Health &amp; Environment</a:t>
            </a:r>
            <a:endParaRPr/>
          </a:p>
          <a:p>
            <a:pPr indent="-342900" lvl="0" marL="457200" rtl="0" algn="l">
              <a:spcBef>
                <a:spcPts val="1600"/>
              </a:spcBef>
              <a:spcAft>
                <a:spcPts val="0"/>
              </a:spcAft>
              <a:buSzPts val="1800"/>
              <a:buAutoNum type="arabicPeriod"/>
            </a:pPr>
            <a:r>
              <a:rPr lang="en"/>
              <a:t>Downloaded datasets as .csv’s</a:t>
            </a:r>
            <a:endParaRPr/>
          </a:p>
          <a:p>
            <a:pPr indent="-342900" lvl="0" marL="457200" rtl="0" algn="l">
              <a:spcBef>
                <a:spcPts val="0"/>
              </a:spcBef>
              <a:spcAft>
                <a:spcPts val="0"/>
              </a:spcAft>
              <a:buSzPts val="1800"/>
              <a:buAutoNum type="arabicPeriod"/>
            </a:pPr>
            <a:r>
              <a:rPr lang="en"/>
              <a:t>Put them into dataframes</a:t>
            </a:r>
            <a:endParaRPr/>
          </a:p>
          <a:p>
            <a:pPr indent="-342900" lvl="0" marL="457200" rtl="0" algn="l">
              <a:spcBef>
                <a:spcPts val="0"/>
              </a:spcBef>
              <a:spcAft>
                <a:spcPts val="0"/>
              </a:spcAft>
              <a:buSzPts val="1800"/>
              <a:buAutoNum type="arabicPeriod"/>
            </a:pPr>
            <a:r>
              <a:rPr lang="en"/>
              <a:t>Renamed columns so that all datasets could be merged on the key “FIPS” (Federal Information Processing Standards) by which Census Tracts are identified</a:t>
            </a:r>
            <a:endParaRPr/>
          </a:p>
          <a:p>
            <a:pPr indent="-342900" lvl="0" marL="457200" rtl="0" algn="l">
              <a:spcBef>
                <a:spcPts val="0"/>
              </a:spcBef>
              <a:spcAft>
                <a:spcPts val="0"/>
              </a:spcAft>
              <a:buSzPts val="1800"/>
              <a:buAutoNum type="arabicPeriod"/>
            </a:pPr>
            <a:r>
              <a:rPr lang="en"/>
              <a:t>Did repeated dataframe merges until all datasets were in one dataframe</a:t>
            </a:r>
            <a:endParaRPr/>
          </a:p>
          <a:p>
            <a:pPr indent="-342900" lvl="0" marL="457200" rtl="0" algn="l">
              <a:spcBef>
                <a:spcPts val="0"/>
              </a:spcBef>
              <a:spcAft>
                <a:spcPts val="0"/>
              </a:spcAft>
              <a:buSzPts val="1800"/>
              <a:buAutoNum type="arabicPeriod"/>
            </a:pPr>
            <a:r>
              <a:rPr lang="en"/>
              <a:t>Narrowed to only needed columns and renamed columns</a:t>
            </a:r>
            <a:endParaRPr/>
          </a:p>
          <a:p>
            <a:pPr indent="-342900" lvl="0" marL="457200" rtl="0" algn="l">
              <a:spcBef>
                <a:spcPts val="0"/>
              </a:spcBef>
              <a:spcAft>
                <a:spcPts val="0"/>
              </a:spcAft>
              <a:buSzPts val="1800"/>
              <a:buAutoNum type="arabicPeriod"/>
            </a:pPr>
            <a:r>
              <a:rPr lang="en"/>
              <a:t>Formatted columns for prettier display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The National Picture</a:t>
            </a:r>
            <a:endParaRPr>
              <a:solidFill>
                <a:srgbClr val="FFFFFF"/>
              </a:solidFill>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7"/>
          <p:cNvPicPr preferRelativeResize="0"/>
          <p:nvPr/>
        </p:nvPicPr>
        <p:blipFill>
          <a:blip r:embed="rId3">
            <a:alphaModFix/>
          </a:blip>
          <a:stretch>
            <a:fillRect/>
          </a:stretch>
        </p:blipFill>
        <p:spPr>
          <a:xfrm>
            <a:off x="248838" y="1017725"/>
            <a:ext cx="8646326" cy="345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0" y="1473175"/>
            <a:ext cx="3886200" cy="2743200"/>
          </a:xfrm>
          <a:prstGeom prst="rect">
            <a:avLst/>
          </a:prstGeom>
          <a:noFill/>
          <a:ln>
            <a:noFill/>
          </a:ln>
        </p:spPr>
      </p:pic>
      <p:sp>
        <p:nvSpPr>
          <p:cNvPr id="86" name="Google Shape;86;p18"/>
          <p:cNvSpPr txBox="1"/>
          <p:nvPr/>
        </p:nvSpPr>
        <p:spPr>
          <a:xfrm>
            <a:off x="3971925" y="1120675"/>
            <a:ext cx="5021400" cy="3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There are 5,395,805 citizens within the state of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There are 1228 census tracts in the state of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Of those 1228 census tracts, 185 are designated LILA 1 and 10.</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There are 795,560 people living in LILA 1 and 10 tracts in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LILA 1 &amp; 10 census tracts have a 8.54% average diabetes diagnosis percentage.</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Of those 1228 census tracts, 395 are designated LILA Half and 10.</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There are 1,694,377 people living in LILA half and 10 tracts in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LILA Half &amp; 10 census tracts have a 7.84% average diabetes diagnosis percentage.</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Of those 1228 census tracts, 161 are designated LILA 1 and 20.</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There are 725,779 people living in LILA 1 and 20 tracts in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LILA 1 &amp; 20 census tracts have a 8.24% average diabetes diagnosis percentage.</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Of those 1228 census tracts, 833 do not contain a LILA designation.</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There are 3,701,428 people living in non-LILA designated tracts in Colorado.</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Census Tracts without LILA designation have a 6.63% average diabetes diagnosis percentage.</a:t>
            </a:r>
            <a:endParaRPr sz="1000">
              <a:solidFill>
                <a:srgbClr val="FFFFFF"/>
              </a:solidFill>
            </a:endParaRPr>
          </a:p>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sp>
        <p:nvSpPr>
          <p:cNvPr id="87" name="Google Shape;87;p18"/>
          <p:cNvSpPr txBox="1"/>
          <p:nvPr>
            <p:ph type="title"/>
          </p:nvPr>
        </p:nvSpPr>
        <p:spPr>
          <a:xfrm>
            <a:off x="311700" y="1982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LILA Tracts of Colorado</a:t>
            </a:r>
            <a:endParaRPr sz="1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1" name="Shape 91"/>
        <p:cNvGrpSpPr/>
        <p:nvPr/>
      </p:nvGrpSpPr>
      <p:grpSpPr>
        <a:xfrm>
          <a:off x="0" y="0"/>
          <a:ext cx="0" cy="0"/>
          <a:chOff x="0" y="0"/>
          <a:chExt cx="0" cy="0"/>
        </a:xfrm>
      </p:grpSpPr>
      <p:sp>
        <p:nvSpPr>
          <p:cNvPr id="92" name="Google Shape;92;p19"/>
          <p:cNvSpPr txBox="1"/>
          <p:nvPr/>
        </p:nvSpPr>
        <p:spPr>
          <a:xfrm rot="380">
            <a:off x="5424425" y="2689198"/>
            <a:ext cx="2711700" cy="2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rPr>
              <a:t> Above correlation is -0.28</a:t>
            </a:r>
            <a:endParaRPr sz="800">
              <a:solidFill>
                <a:srgbClr val="FFFFFF"/>
              </a:solidFill>
            </a:endParaRPr>
          </a:p>
          <a:p>
            <a:pPr indent="0" lvl="0" marL="0" rtl="0" algn="ctr">
              <a:spcBef>
                <a:spcPts val="0"/>
              </a:spcBef>
              <a:spcAft>
                <a:spcPts val="0"/>
              </a:spcAft>
              <a:buNone/>
            </a:pPr>
            <a:r>
              <a:rPr lang="en" sz="800">
                <a:solidFill>
                  <a:srgbClr val="FFFFFF"/>
                </a:solidFill>
              </a:rPr>
              <a:t>Below correlation is -0.09</a:t>
            </a:r>
            <a:endParaRPr sz="800">
              <a:solidFill>
                <a:srgbClr val="FFFFFF"/>
              </a:solidFill>
            </a:endParaRPr>
          </a:p>
          <a:p>
            <a:pPr indent="0" lvl="0" marL="50800" marR="50800" rtl="0" algn="l">
              <a:lnSpc>
                <a:spcPct val="121429"/>
              </a:lnSpc>
              <a:spcBef>
                <a:spcPts val="0"/>
              </a:spcBef>
              <a:spcAft>
                <a:spcPts val="0"/>
              </a:spcAft>
              <a:buClr>
                <a:schemeClr val="dk1"/>
              </a:buClr>
              <a:buSzPts val="1100"/>
              <a:buFont typeface="Arial"/>
              <a:buNone/>
            </a:pPr>
            <a:r>
              <a:t/>
            </a:r>
            <a:endParaRPr>
              <a:solidFill>
                <a:srgbClr val="FFFFFF"/>
              </a:solidFill>
            </a:endParaRPr>
          </a:p>
          <a:p>
            <a:pPr indent="0" lvl="0" marL="50800" marR="50800" rtl="0" algn="l">
              <a:lnSpc>
                <a:spcPct val="121429"/>
              </a:lnSpc>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93" name="Google Shape;93;p19"/>
          <p:cNvSpPr txBox="1"/>
          <p:nvPr/>
        </p:nvSpPr>
        <p:spPr>
          <a:xfrm rot="1239">
            <a:off x="1252900" y="2663400"/>
            <a:ext cx="2496300" cy="29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50">
                <a:solidFill>
                  <a:srgbClr val="FFFFFF"/>
                </a:solidFill>
                <a:highlight>
                  <a:srgbClr val="434343"/>
                </a:highlight>
              </a:rPr>
              <a:t>Above correlation is -0.33</a:t>
            </a:r>
            <a:endParaRPr sz="850">
              <a:solidFill>
                <a:srgbClr val="FFFFFF"/>
              </a:solidFill>
              <a:highlight>
                <a:srgbClr val="434343"/>
              </a:highlight>
            </a:endParaRPr>
          </a:p>
          <a:p>
            <a:pPr indent="0" lvl="0" marL="0" rtl="0" algn="ctr">
              <a:lnSpc>
                <a:spcPct val="115000"/>
              </a:lnSpc>
              <a:spcBef>
                <a:spcPts val="0"/>
              </a:spcBef>
              <a:spcAft>
                <a:spcPts val="0"/>
              </a:spcAft>
              <a:buClr>
                <a:schemeClr val="dk1"/>
              </a:buClr>
              <a:buSzPts val="1100"/>
              <a:buFont typeface="Arial"/>
              <a:buNone/>
            </a:pPr>
            <a:r>
              <a:rPr lang="en" sz="850">
                <a:solidFill>
                  <a:srgbClr val="FFFFFF"/>
                </a:solidFill>
                <a:highlight>
                  <a:srgbClr val="434343"/>
                </a:highlight>
              </a:rPr>
              <a:t>Below correlation is  -0.30</a:t>
            </a:r>
            <a:endParaRPr sz="850">
              <a:solidFill>
                <a:srgbClr val="FFFFFF"/>
              </a:solidFill>
              <a:highlight>
                <a:srgbClr val="434343"/>
              </a:highlight>
            </a:endParaRPr>
          </a:p>
          <a:p>
            <a:pPr indent="0" lvl="0" marL="0" rtl="0" algn="ctr">
              <a:spcBef>
                <a:spcPts val="0"/>
              </a:spcBef>
              <a:spcAft>
                <a:spcPts val="0"/>
              </a:spcAft>
              <a:buNone/>
            </a:pPr>
            <a:r>
              <a:t/>
            </a:r>
            <a:endParaRPr>
              <a:solidFill>
                <a:srgbClr val="FFFFFF"/>
              </a:solidFill>
              <a:highlight>
                <a:srgbClr val="434343"/>
              </a:highlight>
            </a:endParaRPr>
          </a:p>
        </p:txBody>
      </p:sp>
      <p:pic>
        <p:nvPicPr>
          <p:cNvPr id="94" name="Google Shape;94;p19"/>
          <p:cNvPicPr preferRelativeResize="0"/>
          <p:nvPr/>
        </p:nvPicPr>
        <p:blipFill>
          <a:blip r:embed="rId3">
            <a:alphaModFix/>
          </a:blip>
          <a:stretch>
            <a:fillRect/>
          </a:stretch>
        </p:blipFill>
        <p:spPr>
          <a:xfrm>
            <a:off x="857250" y="529350"/>
            <a:ext cx="3200400" cy="2133600"/>
          </a:xfrm>
          <a:prstGeom prst="rect">
            <a:avLst/>
          </a:prstGeom>
          <a:noFill/>
          <a:ln>
            <a:noFill/>
          </a:ln>
        </p:spPr>
      </p:pic>
      <p:pic>
        <p:nvPicPr>
          <p:cNvPr id="95" name="Google Shape;95;p19"/>
          <p:cNvPicPr preferRelativeResize="0"/>
          <p:nvPr/>
        </p:nvPicPr>
        <p:blipFill>
          <a:blip r:embed="rId4">
            <a:alphaModFix/>
          </a:blip>
          <a:stretch>
            <a:fillRect/>
          </a:stretch>
        </p:blipFill>
        <p:spPr>
          <a:xfrm>
            <a:off x="5180075" y="529350"/>
            <a:ext cx="3200400" cy="2133600"/>
          </a:xfrm>
          <a:prstGeom prst="rect">
            <a:avLst/>
          </a:prstGeom>
          <a:noFill/>
          <a:ln>
            <a:noFill/>
          </a:ln>
        </p:spPr>
      </p:pic>
      <p:pic>
        <p:nvPicPr>
          <p:cNvPr id="96" name="Google Shape;96;p19"/>
          <p:cNvPicPr preferRelativeResize="0"/>
          <p:nvPr/>
        </p:nvPicPr>
        <p:blipFill>
          <a:blip r:embed="rId5">
            <a:alphaModFix/>
          </a:blip>
          <a:stretch>
            <a:fillRect/>
          </a:stretch>
        </p:blipFill>
        <p:spPr>
          <a:xfrm>
            <a:off x="857250" y="3059550"/>
            <a:ext cx="3200400" cy="2058924"/>
          </a:xfrm>
          <a:prstGeom prst="rect">
            <a:avLst/>
          </a:prstGeom>
          <a:noFill/>
          <a:ln>
            <a:noFill/>
          </a:ln>
        </p:spPr>
      </p:pic>
      <p:pic>
        <p:nvPicPr>
          <p:cNvPr id="97" name="Google Shape;97;p19"/>
          <p:cNvPicPr preferRelativeResize="0"/>
          <p:nvPr/>
        </p:nvPicPr>
        <p:blipFill>
          <a:blip r:embed="rId6">
            <a:alphaModFix/>
          </a:blip>
          <a:stretch>
            <a:fillRect/>
          </a:stretch>
        </p:blipFill>
        <p:spPr>
          <a:xfrm>
            <a:off x="5180075" y="3016875"/>
            <a:ext cx="3200400" cy="2144268"/>
          </a:xfrm>
          <a:prstGeom prst="rect">
            <a:avLst/>
          </a:prstGeom>
          <a:noFill/>
          <a:ln>
            <a:noFill/>
          </a:ln>
        </p:spPr>
      </p:pic>
      <p:sp>
        <p:nvSpPr>
          <p:cNvPr id="98" name="Google Shape;98;p19"/>
          <p:cNvSpPr txBox="1"/>
          <p:nvPr/>
        </p:nvSpPr>
        <p:spPr>
          <a:xfrm>
            <a:off x="1154200" y="235325"/>
            <a:ext cx="6925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Scatter Plot Census Tract Populations on Diabetes Rates, on a tracts LILA ranking. </a:t>
            </a:r>
            <a:endParaRPr>
              <a:solidFill>
                <a:srgbClr val="FFFFFF"/>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939075" y="694950"/>
            <a:ext cx="3086100" cy="2057400"/>
          </a:xfrm>
          <a:prstGeom prst="rect">
            <a:avLst/>
          </a:prstGeom>
          <a:noFill/>
          <a:ln>
            <a:noFill/>
          </a:ln>
        </p:spPr>
      </p:pic>
      <p:pic>
        <p:nvPicPr>
          <p:cNvPr id="104" name="Google Shape;104;p20"/>
          <p:cNvPicPr preferRelativeResize="0"/>
          <p:nvPr/>
        </p:nvPicPr>
        <p:blipFill>
          <a:blip r:embed="rId4">
            <a:alphaModFix/>
          </a:blip>
          <a:stretch>
            <a:fillRect/>
          </a:stretch>
        </p:blipFill>
        <p:spPr>
          <a:xfrm>
            <a:off x="5166075" y="694950"/>
            <a:ext cx="3104803" cy="2057400"/>
          </a:xfrm>
          <a:prstGeom prst="rect">
            <a:avLst/>
          </a:prstGeom>
          <a:noFill/>
          <a:ln>
            <a:noFill/>
          </a:ln>
        </p:spPr>
      </p:pic>
      <p:pic>
        <p:nvPicPr>
          <p:cNvPr id="105" name="Google Shape;105;p20"/>
          <p:cNvPicPr preferRelativeResize="0"/>
          <p:nvPr/>
        </p:nvPicPr>
        <p:blipFill>
          <a:blip r:embed="rId5">
            <a:alphaModFix/>
          </a:blip>
          <a:stretch>
            <a:fillRect/>
          </a:stretch>
        </p:blipFill>
        <p:spPr>
          <a:xfrm>
            <a:off x="881925" y="2934517"/>
            <a:ext cx="3200400" cy="2133600"/>
          </a:xfrm>
          <a:prstGeom prst="rect">
            <a:avLst/>
          </a:prstGeom>
          <a:noFill/>
          <a:ln>
            <a:noFill/>
          </a:ln>
        </p:spPr>
      </p:pic>
      <p:pic>
        <p:nvPicPr>
          <p:cNvPr id="106" name="Google Shape;106;p20"/>
          <p:cNvPicPr preferRelativeResize="0"/>
          <p:nvPr/>
        </p:nvPicPr>
        <p:blipFill>
          <a:blip r:embed="rId6">
            <a:alphaModFix/>
          </a:blip>
          <a:stretch>
            <a:fillRect/>
          </a:stretch>
        </p:blipFill>
        <p:spPr>
          <a:xfrm>
            <a:off x="5118275" y="2934517"/>
            <a:ext cx="3200400" cy="2133600"/>
          </a:xfrm>
          <a:prstGeom prst="rect">
            <a:avLst/>
          </a:prstGeom>
          <a:noFill/>
          <a:ln>
            <a:noFill/>
          </a:ln>
        </p:spPr>
      </p:pic>
      <p:sp>
        <p:nvSpPr>
          <p:cNvPr id="107" name="Google Shape;107;p20"/>
          <p:cNvSpPr txBox="1"/>
          <p:nvPr/>
        </p:nvSpPr>
        <p:spPr>
          <a:xfrm>
            <a:off x="1176625" y="235325"/>
            <a:ext cx="6891600" cy="5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 Scatter Plot of LILA Tracts (Urban/Rural) Population &amp; Diabetes Rates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875788"/>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t>Does age factor with diabetes rates among the population of Colorado? </a:t>
            </a:r>
            <a:endParaRPr sz="1800">
              <a:solidFill>
                <a:srgbClr val="000000"/>
              </a:solidFill>
              <a:highlight>
                <a:srgbClr val="FFFFFF"/>
              </a:highlight>
            </a:endParaRPr>
          </a:p>
        </p:txBody>
      </p:sp>
      <p:sp>
        <p:nvSpPr>
          <p:cNvPr id="113" name="Google Shape;113;p21"/>
          <p:cNvSpPr txBox="1"/>
          <p:nvPr/>
        </p:nvSpPr>
        <p:spPr>
          <a:xfrm>
            <a:off x="409125" y="3557175"/>
            <a:ext cx="8479500" cy="12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Bins from populations totals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Searching for correlation in similar sized counties in Colorado</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Does the diabetes rate have any relation with low access kids, seniors, or the general low access population.</a:t>
            </a:r>
            <a:endParaRPr>
              <a:solidFill>
                <a:srgbClr val="FFFFFF"/>
              </a:solidFill>
            </a:endParaRPr>
          </a:p>
          <a:p>
            <a:pPr indent="0" lvl="0" marL="457200" rtl="0" algn="l">
              <a:spcBef>
                <a:spcPts val="0"/>
              </a:spcBef>
              <a:spcAft>
                <a:spcPts val="0"/>
              </a:spcAft>
              <a:buNone/>
            </a:pPr>
            <a:r>
              <a:t/>
            </a:r>
            <a:endParaRPr>
              <a:solidFill>
                <a:srgbClr val="FFFFFF"/>
              </a:solidFill>
            </a:endParaRPr>
          </a:p>
        </p:txBody>
      </p:sp>
      <p:pic>
        <p:nvPicPr>
          <p:cNvPr id="114" name="Google Shape;114;p21"/>
          <p:cNvPicPr preferRelativeResize="0"/>
          <p:nvPr/>
        </p:nvPicPr>
        <p:blipFill rotWithShape="1">
          <a:blip r:embed="rId3">
            <a:alphaModFix/>
          </a:blip>
          <a:srcRect b="-6199" l="9066" r="6829" t="6200"/>
          <a:stretch/>
        </p:blipFill>
        <p:spPr>
          <a:xfrm>
            <a:off x="4466250" y="69650"/>
            <a:ext cx="4475851" cy="1330391"/>
          </a:xfrm>
          <a:prstGeom prst="rect">
            <a:avLst/>
          </a:prstGeom>
          <a:noFill/>
          <a:ln>
            <a:noFill/>
          </a:ln>
        </p:spPr>
      </p:pic>
      <p:pic>
        <p:nvPicPr>
          <p:cNvPr id="115" name="Google Shape;115;p21"/>
          <p:cNvPicPr preferRelativeResize="0"/>
          <p:nvPr/>
        </p:nvPicPr>
        <p:blipFill rotWithShape="1">
          <a:blip r:embed="rId4">
            <a:alphaModFix/>
          </a:blip>
          <a:srcRect b="0" l="9093" r="9060" t="0"/>
          <a:stretch/>
        </p:blipFill>
        <p:spPr>
          <a:xfrm>
            <a:off x="4523925" y="1400050"/>
            <a:ext cx="4475851" cy="1367050"/>
          </a:xfrm>
          <a:prstGeom prst="rect">
            <a:avLst/>
          </a:prstGeom>
          <a:noFill/>
          <a:ln>
            <a:noFill/>
          </a:ln>
        </p:spPr>
      </p:pic>
      <p:pic>
        <p:nvPicPr>
          <p:cNvPr id="116" name="Google Shape;116;p21"/>
          <p:cNvPicPr preferRelativeResize="0"/>
          <p:nvPr/>
        </p:nvPicPr>
        <p:blipFill>
          <a:blip r:embed="rId5">
            <a:alphaModFix/>
          </a:blip>
          <a:stretch>
            <a:fillRect/>
          </a:stretch>
        </p:blipFill>
        <p:spPr>
          <a:xfrm>
            <a:off x="133175" y="438150"/>
            <a:ext cx="4267199" cy="2133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